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7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F3083-47C3-48EA-9D51-E354377F3BCB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BB0BF-60B5-4A3B-B021-4EE1A70B4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525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Palm Beach County Ryan White Part A</a:t>
            </a:r>
            <a:br>
              <a:rPr lang="en-US" sz="4400" dirty="0" smtClean="0"/>
            </a:br>
            <a:r>
              <a:rPr lang="en-US" sz="3600" dirty="0" smtClean="0"/>
              <a:t>GY 18 Service Utilization/Cost Summary Report  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94466" y="3504911"/>
            <a:ext cx="9755187" cy="98616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 smtClean="0"/>
              <a:t>Casey Messer, </a:t>
            </a:r>
            <a:r>
              <a:rPr lang="en-US" sz="2400" dirty="0" err="1" smtClean="0"/>
              <a:t>DHS</a:t>
            </a:r>
            <a:r>
              <a:rPr lang="en-US" sz="2400" cap="none" dirty="0" err="1" smtClean="0"/>
              <a:t>c</a:t>
            </a:r>
            <a:r>
              <a:rPr lang="en-US" sz="2400" dirty="0" smtClean="0"/>
              <a:t>, pa-c, </a:t>
            </a:r>
            <a:r>
              <a:rPr lang="en-US" sz="2400" dirty="0" err="1" smtClean="0"/>
              <a:t>aahivs</a:t>
            </a:r>
            <a:r>
              <a:rPr lang="en-US" sz="2400" dirty="0" smtClean="0"/>
              <a:t> 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Palm beach county Ryan White Program Manager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7794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Service Category cost per unit…cont.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1928835"/>
              </p:ext>
            </p:extLst>
          </p:nvPr>
        </p:nvGraphicFramePr>
        <p:xfrm>
          <a:off x="685800" y="2063396"/>
          <a:ext cx="9522229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7948">
                  <a:extLst>
                    <a:ext uri="{9D8B030D-6E8A-4147-A177-3AD203B41FA5}">
                      <a16:colId xmlns:a16="http://schemas.microsoft.com/office/drawing/2014/main" val="4093618873"/>
                    </a:ext>
                  </a:extLst>
                </a:gridCol>
                <a:gridCol w="1201611">
                  <a:extLst>
                    <a:ext uri="{9D8B030D-6E8A-4147-A177-3AD203B41FA5}">
                      <a16:colId xmlns:a16="http://schemas.microsoft.com/office/drawing/2014/main" val="1387261111"/>
                    </a:ext>
                  </a:extLst>
                </a:gridCol>
                <a:gridCol w="962574">
                  <a:extLst>
                    <a:ext uri="{9D8B030D-6E8A-4147-A177-3AD203B41FA5}">
                      <a16:colId xmlns:a16="http://schemas.microsoft.com/office/drawing/2014/main" val="2802087550"/>
                    </a:ext>
                  </a:extLst>
                </a:gridCol>
                <a:gridCol w="931334">
                  <a:extLst>
                    <a:ext uri="{9D8B030D-6E8A-4147-A177-3AD203B41FA5}">
                      <a16:colId xmlns:a16="http://schemas.microsoft.com/office/drawing/2014/main" val="3790477608"/>
                    </a:ext>
                  </a:extLst>
                </a:gridCol>
                <a:gridCol w="1380066">
                  <a:extLst>
                    <a:ext uri="{9D8B030D-6E8A-4147-A177-3AD203B41FA5}">
                      <a16:colId xmlns:a16="http://schemas.microsoft.com/office/drawing/2014/main" val="961615122"/>
                    </a:ext>
                  </a:extLst>
                </a:gridCol>
                <a:gridCol w="1148696">
                  <a:extLst>
                    <a:ext uri="{9D8B030D-6E8A-4147-A177-3AD203B41FA5}">
                      <a16:colId xmlns:a16="http://schemas.microsoft.com/office/drawing/2014/main" val="23884573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Core</a:t>
                      </a:r>
                      <a:r>
                        <a:rPr lang="en-US" baseline="0" dirty="0" smtClean="0"/>
                        <a:t> Medical Service 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Persons Served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Units of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Cost/Person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Cost/Unit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847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AIDS Pharmaceutical</a:t>
                      </a:r>
                      <a:r>
                        <a:rPr lang="en-US" baseline="0" dirty="0" smtClean="0"/>
                        <a:t> Assistance (LPAP)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$57,486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2,468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$256.63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$23.29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281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Early Intervention 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$282,848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13,751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$621.64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$20.57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391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Health Insurance</a:t>
                      </a:r>
                      <a:r>
                        <a:rPr lang="en-US" baseline="0" dirty="0" smtClean="0"/>
                        <a:t> Premium &amp; Cost Sharing Assistance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$650,080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1,862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$2,265.09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$349.13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782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Home and Community</a:t>
                      </a:r>
                      <a:r>
                        <a:rPr lang="en-US" baseline="0" dirty="0" smtClean="0"/>
                        <a:t>-based Health 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$11,594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$1,656.29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$16.31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947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Medical Nutrition</a:t>
                      </a:r>
                      <a:r>
                        <a:rPr lang="en-US" baseline="0" dirty="0" smtClean="0"/>
                        <a:t> Therapy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$28,342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$149.96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$79.39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250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23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Service Category cost per unit…cont.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1852650"/>
              </p:ext>
            </p:extLst>
          </p:nvPr>
        </p:nvGraphicFramePr>
        <p:xfrm>
          <a:off x="685800" y="2063396"/>
          <a:ext cx="9522229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7948">
                  <a:extLst>
                    <a:ext uri="{9D8B030D-6E8A-4147-A177-3AD203B41FA5}">
                      <a16:colId xmlns:a16="http://schemas.microsoft.com/office/drawing/2014/main" val="4093618873"/>
                    </a:ext>
                  </a:extLst>
                </a:gridCol>
                <a:gridCol w="1201611">
                  <a:extLst>
                    <a:ext uri="{9D8B030D-6E8A-4147-A177-3AD203B41FA5}">
                      <a16:colId xmlns:a16="http://schemas.microsoft.com/office/drawing/2014/main" val="1387261111"/>
                    </a:ext>
                  </a:extLst>
                </a:gridCol>
                <a:gridCol w="962574">
                  <a:extLst>
                    <a:ext uri="{9D8B030D-6E8A-4147-A177-3AD203B41FA5}">
                      <a16:colId xmlns:a16="http://schemas.microsoft.com/office/drawing/2014/main" val="2802087550"/>
                    </a:ext>
                  </a:extLst>
                </a:gridCol>
                <a:gridCol w="931334">
                  <a:extLst>
                    <a:ext uri="{9D8B030D-6E8A-4147-A177-3AD203B41FA5}">
                      <a16:colId xmlns:a16="http://schemas.microsoft.com/office/drawing/2014/main" val="3790477608"/>
                    </a:ext>
                  </a:extLst>
                </a:gridCol>
                <a:gridCol w="1380066">
                  <a:extLst>
                    <a:ext uri="{9D8B030D-6E8A-4147-A177-3AD203B41FA5}">
                      <a16:colId xmlns:a16="http://schemas.microsoft.com/office/drawing/2014/main" val="961615122"/>
                    </a:ext>
                  </a:extLst>
                </a:gridCol>
                <a:gridCol w="1148696">
                  <a:extLst>
                    <a:ext uri="{9D8B030D-6E8A-4147-A177-3AD203B41FA5}">
                      <a16:colId xmlns:a16="http://schemas.microsoft.com/office/drawing/2014/main" val="23884573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Support </a:t>
                      </a:r>
                      <a:r>
                        <a:rPr lang="en-US" baseline="0" dirty="0" smtClean="0"/>
                        <a:t>Service 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Persons Served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Units of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Cost/Person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Cost/Unit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847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Emergency Financial Assistance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$81,891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$1,222.25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$818.91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281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Food Bank/Home Delivered Meals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$300,830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12,501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$443.05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$24.06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391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Housing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$90,626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$3,125.03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$69.28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782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Medical Transportation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$105,189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$215.99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$31.68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947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Non-Medical Case Management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$541,318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22,601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$171.96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$23.95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250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3700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Service Category Order by Cost/Person &amp; Cost/Unit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numCol="2">
            <a:normAutofit/>
          </a:bodyPr>
          <a:lstStyle/>
          <a:p>
            <a:r>
              <a:rPr lang="en-US" dirty="0" smtClean="0"/>
              <a:t>Cost/Person</a:t>
            </a:r>
          </a:p>
          <a:p>
            <a:pPr marL="344488" lvl="1" indent="-231775"/>
            <a:r>
              <a:rPr lang="en-US" dirty="0" smtClean="0"/>
              <a:t>Housing 			$3,125.03</a:t>
            </a:r>
          </a:p>
          <a:p>
            <a:pPr marL="344488" lvl="1" indent="-231775"/>
            <a:r>
              <a:rPr lang="en-US" dirty="0" smtClean="0"/>
              <a:t>Health Insurance		$2,265.09</a:t>
            </a:r>
          </a:p>
          <a:p>
            <a:pPr marL="344488" lvl="1" indent="-231775"/>
            <a:r>
              <a:rPr lang="en-US" dirty="0" smtClean="0"/>
              <a:t>Home &amp; Community-based	$1,656.29	</a:t>
            </a:r>
          </a:p>
          <a:p>
            <a:pPr marL="344488" lvl="1" indent="-231775"/>
            <a:r>
              <a:rPr lang="en-US" dirty="0"/>
              <a:t>Emergency Financial Assistance 	</a:t>
            </a:r>
            <a:r>
              <a:rPr lang="en-US" dirty="0" smtClean="0"/>
              <a:t>$1,222.25</a:t>
            </a:r>
          </a:p>
          <a:p>
            <a:pPr marL="344488" lvl="1" indent="-231775"/>
            <a:r>
              <a:rPr lang="en-US"/>
              <a:t>Mental Health Services		$1,220.50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</a:t>
            </a:r>
            <a:endParaRPr lang="en-US" dirty="0"/>
          </a:p>
          <a:p>
            <a:r>
              <a:rPr lang="en-US" dirty="0" smtClean="0"/>
              <a:t>Cost/Unit</a:t>
            </a:r>
          </a:p>
          <a:p>
            <a:pPr marL="344488" lvl="1" indent="-231775"/>
            <a:r>
              <a:rPr lang="en-US" dirty="0" smtClean="0"/>
              <a:t>Emergency Financial Assistance	$818.91</a:t>
            </a:r>
          </a:p>
          <a:p>
            <a:pPr marL="344488" lvl="1" indent="-231775"/>
            <a:r>
              <a:rPr lang="en-US" dirty="0" smtClean="0"/>
              <a:t>Health Insurance 		$349.13</a:t>
            </a:r>
          </a:p>
          <a:p>
            <a:pPr marL="344488" lvl="1" indent="-231775"/>
            <a:r>
              <a:rPr lang="en-US" dirty="0" smtClean="0"/>
              <a:t>Oral health care		$315.53</a:t>
            </a:r>
          </a:p>
          <a:p>
            <a:pPr marL="344488" lvl="1" indent="-231775"/>
            <a:r>
              <a:rPr lang="en-US" dirty="0" smtClean="0"/>
              <a:t>Mental Health Services		$291.21</a:t>
            </a:r>
          </a:p>
          <a:p>
            <a:pPr marL="344488" lvl="1" indent="-231775"/>
            <a:r>
              <a:rPr lang="en-US" dirty="0" smtClean="0"/>
              <a:t>Outpatient/Ambulatory Services	$128.55</a:t>
            </a:r>
          </a:p>
        </p:txBody>
      </p:sp>
    </p:spTree>
    <p:extLst>
      <p:ext uri="{BB962C8B-B14F-4D97-AF65-F5344CB8AC3E}">
        <p14:creationId xmlns:p14="http://schemas.microsoft.com/office/powerpoint/2010/main" val="2803753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GY 18 Grant Award Overview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75426943"/>
              </p:ext>
            </p:extLst>
          </p:nvPr>
        </p:nvGraphicFramePr>
        <p:xfrm>
          <a:off x="685800" y="2063750"/>
          <a:ext cx="10394952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8738">
                  <a:extLst>
                    <a:ext uri="{9D8B030D-6E8A-4147-A177-3AD203B41FA5}">
                      <a16:colId xmlns:a16="http://schemas.microsoft.com/office/drawing/2014/main" val="1311801964"/>
                    </a:ext>
                  </a:extLst>
                </a:gridCol>
                <a:gridCol w="2598738">
                  <a:extLst>
                    <a:ext uri="{9D8B030D-6E8A-4147-A177-3AD203B41FA5}">
                      <a16:colId xmlns:a16="http://schemas.microsoft.com/office/drawing/2014/main" val="3445460632"/>
                    </a:ext>
                  </a:extLst>
                </a:gridCol>
                <a:gridCol w="2598738">
                  <a:extLst>
                    <a:ext uri="{9D8B030D-6E8A-4147-A177-3AD203B41FA5}">
                      <a16:colId xmlns:a16="http://schemas.microsoft.com/office/drawing/2014/main" val="2322604282"/>
                    </a:ext>
                  </a:extLst>
                </a:gridCol>
                <a:gridCol w="2598738">
                  <a:extLst>
                    <a:ext uri="{9D8B030D-6E8A-4147-A177-3AD203B41FA5}">
                      <a16:colId xmlns:a16="http://schemas.microsoft.com/office/drawing/2014/main" val="8488465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Award</a:t>
                      </a:r>
                      <a:r>
                        <a:rPr lang="en-US" sz="2400" baseline="0" dirty="0" smtClean="0"/>
                        <a:t> Information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Current GY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Carryover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Total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172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Part A Formula</a:t>
                      </a:r>
                      <a:r>
                        <a:rPr lang="en-US" sz="2800" baseline="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$4,379,857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$220,267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$4,600,124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3339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MAI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$649,892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$13,207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$663,099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196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Part A Supplemental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$2,395,700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$2,395,700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880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Total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$7,425,449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$233,474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$7,658,923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382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7225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GY 18 grant expenditure overview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24968811"/>
              </p:ext>
            </p:extLst>
          </p:nvPr>
        </p:nvGraphicFramePr>
        <p:xfrm>
          <a:off x="685800" y="2063750"/>
          <a:ext cx="10394949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4983">
                  <a:extLst>
                    <a:ext uri="{9D8B030D-6E8A-4147-A177-3AD203B41FA5}">
                      <a16:colId xmlns:a16="http://schemas.microsoft.com/office/drawing/2014/main" val="2599982707"/>
                    </a:ext>
                  </a:extLst>
                </a:gridCol>
                <a:gridCol w="3464983">
                  <a:extLst>
                    <a:ext uri="{9D8B030D-6E8A-4147-A177-3AD203B41FA5}">
                      <a16:colId xmlns:a16="http://schemas.microsoft.com/office/drawing/2014/main" val="757189418"/>
                    </a:ext>
                  </a:extLst>
                </a:gridCol>
                <a:gridCol w="3464983">
                  <a:extLst>
                    <a:ext uri="{9D8B030D-6E8A-4147-A177-3AD203B41FA5}">
                      <a16:colId xmlns:a16="http://schemas.microsoft.com/office/drawing/2014/main" val="263358247"/>
                    </a:ext>
                  </a:extLst>
                </a:gridCol>
              </a:tblGrid>
              <a:tr h="3303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Expenditure</a:t>
                      </a:r>
                      <a:r>
                        <a:rPr lang="en-US" sz="2400" baseline="0" dirty="0" smtClean="0"/>
                        <a:t> Categories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Amount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Percent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197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Core Medical Services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$5,019,734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77.61%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725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Support Services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$1,448,239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22.39%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771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Administration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$974,226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13.09%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194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$7,442,199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100%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665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0679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GY 18 Award &amp; Expenditure Summary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49312002"/>
              </p:ext>
            </p:extLst>
          </p:nvPr>
        </p:nvGraphicFramePr>
        <p:xfrm>
          <a:off x="685800" y="2063750"/>
          <a:ext cx="10394952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8738">
                  <a:extLst>
                    <a:ext uri="{9D8B030D-6E8A-4147-A177-3AD203B41FA5}">
                      <a16:colId xmlns:a16="http://schemas.microsoft.com/office/drawing/2014/main" val="2766823589"/>
                    </a:ext>
                  </a:extLst>
                </a:gridCol>
                <a:gridCol w="2598738">
                  <a:extLst>
                    <a:ext uri="{9D8B030D-6E8A-4147-A177-3AD203B41FA5}">
                      <a16:colId xmlns:a16="http://schemas.microsoft.com/office/drawing/2014/main" val="3779536813"/>
                    </a:ext>
                  </a:extLst>
                </a:gridCol>
                <a:gridCol w="2598738">
                  <a:extLst>
                    <a:ext uri="{9D8B030D-6E8A-4147-A177-3AD203B41FA5}">
                      <a16:colId xmlns:a16="http://schemas.microsoft.com/office/drawing/2014/main" val="3219968852"/>
                    </a:ext>
                  </a:extLst>
                </a:gridCol>
                <a:gridCol w="2598738">
                  <a:extLst>
                    <a:ext uri="{9D8B030D-6E8A-4147-A177-3AD203B41FA5}">
                      <a16:colId xmlns:a16="http://schemas.microsoft.com/office/drawing/2014/main" val="1905419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Award Category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Award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Expenditure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Balance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08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Part A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$6,995,824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$6,779,100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$216,724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414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MAI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$663,099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$663,099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$0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950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Total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$7,658,923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$7,442,199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*$216,724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75676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4455622"/>
            <a:ext cx="10394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*We will be requesting balance of $216,724 remaining from GY 18 as carryover funding for GY 19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90812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GY 18 Core Medical Services Expenditures by category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63280615"/>
              </p:ext>
            </p:extLst>
          </p:nvPr>
        </p:nvGraphicFramePr>
        <p:xfrm>
          <a:off x="685800" y="2063750"/>
          <a:ext cx="10394949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4983">
                  <a:extLst>
                    <a:ext uri="{9D8B030D-6E8A-4147-A177-3AD203B41FA5}">
                      <a16:colId xmlns:a16="http://schemas.microsoft.com/office/drawing/2014/main" val="4093618873"/>
                    </a:ext>
                  </a:extLst>
                </a:gridCol>
                <a:gridCol w="3464983">
                  <a:extLst>
                    <a:ext uri="{9D8B030D-6E8A-4147-A177-3AD203B41FA5}">
                      <a16:colId xmlns:a16="http://schemas.microsoft.com/office/drawing/2014/main" val="1387261111"/>
                    </a:ext>
                  </a:extLst>
                </a:gridCol>
                <a:gridCol w="3464983">
                  <a:extLst>
                    <a:ext uri="{9D8B030D-6E8A-4147-A177-3AD203B41FA5}">
                      <a16:colId xmlns:a16="http://schemas.microsoft.com/office/drawing/2014/main" val="961615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Core</a:t>
                      </a:r>
                      <a:r>
                        <a:rPr lang="en-US" baseline="0" dirty="0" smtClean="0"/>
                        <a:t> Medical Service 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Percent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847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Medical Case Management</a:t>
                      </a:r>
                      <a:r>
                        <a:rPr lang="en-US" baseline="0" dirty="0" smtClean="0"/>
                        <a:t>-Part A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$1,830,515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31.01%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281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Medical Case</a:t>
                      </a:r>
                      <a:r>
                        <a:rPr lang="en-US" baseline="0" dirty="0" smtClean="0"/>
                        <a:t> Management-MAI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$565,615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6.04%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391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Mental Health 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$145,239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2.25%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782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Oral Health Care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$529,146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8.18%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947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Outpatient/Ambulatory</a:t>
                      </a:r>
                      <a:r>
                        <a:rPr lang="en-US" baseline="0" dirty="0" smtClean="0"/>
                        <a:t> Health 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$918,869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14.21%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250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2125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GY 18 Core Medical Services Expenditures by category…cont</a:t>
            </a:r>
            <a:r>
              <a:rPr lang="en-US" dirty="0"/>
              <a:t>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55881546"/>
              </p:ext>
            </p:extLst>
          </p:nvPr>
        </p:nvGraphicFramePr>
        <p:xfrm>
          <a:off x="685800" y="2063750"/>
          <a:ext cx="10394949" cy="330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4983">
                  <a:extLst>
                    <a:ext uri="{9D8B030D-6E8A-4147-A177-3AD203B41FA5}">
                      <a16:colId xmlns:a16="http://schemas.microsoft.com/office/drawing/2014/main" val="4093618873"/>
                    </a:ext>
                  </a:extLst>
                </a:gridCol>
                <a:gridCol w="3464983">
                  <a:extLst>
                    <a:ext uri="{9D8B030D-6E8A-4147-A177-3AD203B41FA5}">
                      <a16:colId xmlns:a16="http://schemas.microsoft.com/office/drawing/2014/main" val="1387261111"/>
                    </a:ext>
                  </a:extLst>
                </a:gridCol>
                <a:gridCol w="3464983">
                  <a:extLst>
                    <a:ext uri="{9D8B030D-6E8A-4147-A177-3AD203B41FA5}">
                      <a16:colId xmlns:a16="http://schemas.microsoft.com/office/drawing/2014/main" val="961615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Core</a:t>
                      </a:r>
                      <a:r>
                        <a:rPr lang="en-US" baseline="0" dirty="0" smtClean="0"/>
                        <a:t> Medical Service 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Percent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847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AIDS Pharmaceutical</a:t>
                      </a:r>
                      <a:r>
                        <a:rPr lang="en-US" baseline="0" dirty="0" smtClean="0"/>
                        <a:t> Assistance (LPAP)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$57,486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0.89%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281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Early Intervention 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$282,848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4.37%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391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Health Insurance</a:t>
                      </a:r>
                      <a:r>
                        <a:rPr lang="en-US" baseline="0" dirty="0" smtClean="0"/>
                        <a:t> Premium &amp; Cost Sharing Assistance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$650,080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10.05%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782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Home and Community</a:t>
                      </a:r>
                      <a:r>
                        <a:rPr lang="en-US" baseline="0" dirty="0" smtClean="0"/>
                        <a:t>-based Health 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$11,594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0.18%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947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Medical Nutrition</a:t>
                      </a:r>
                      <a:r>
                        <a:rPr lang="en-US" baseline="0" dirty="0" smtClean="0"/>
                        <a:t> Therapy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$28,342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0.44%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250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3829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GY 18 Support Services Expenditures by </a:t>
            </a:r>
            <a:r>
              <a:rPr lang="en-US" dirty="0" err="1" smtClean="0"/>
              <a:t>categorY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1017815"/>
              </p:ext>
            </p:extLst>
          </p:nvPr>
        </p:nvGraphicFramePr>
        <p:xfrm>
          <a:off x="685800" y="2063750"/>
          <a:ext cx="10394949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4983">
                  <a:extLst>
                    <a:ext uri="{9D8B030D-6E8A-4147-A177-3AD203B41FA5}">
                      <a16:colId xmlns:a16="http://schemas.microsoft.com/office/drawing/2014/main" val="4093618873"/>
                    </a:ext>
                  </a:extLst>
                </a:gridCol>
                <a:gridCol w="3464983">
                  <a:extLst>
                    <a:ext uri="{9D8B030D-6E8A-4147-A177-3AD203B41FA5}">
                      <a16:colId xmlns:a16="http://schemas.microsoft.com/office/drawing/2014/main" val="1387261111"/>
                    </a:ext>
                  </a:extLst>
                </a:gridCol>
                <a:gridCol w="3464983">
                  <a:extLst>
                    <a:ext uri="{9D8B030D-6E8A-4147-A177-3AD203B41FA5}">
                      <a16:colId xmlns:a16="http://schemas.microsoft.com/office/drawing/2014/main" val="961615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Support</a:t>
                      </a:r>
                      <a:r>
                        <a:rPr lang="en-US" baseline="0" dirty="0" smtClean="0"/>
                        <a:t> Service 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Percent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847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Emergency Financial Assistance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$81,891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1.27%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281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Food Bank/Home Delivered Meals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$300,830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4.65%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391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Housing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$90,626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782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Medical Transportation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$105,189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1.63%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947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Non-Medical Case Management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$541,318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8.37%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250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Legal</a:t>
                      </a:r>
                      <a:r>
                        <a:rPr lang="en-US" baseline="0" dirty="0" smtClean="0"/>
                        <a:t> 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$328,385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5.08%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643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7705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Service Category Order by Expenditure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Medical Case Management (Part A &amp; MAI) 		37.05%</a:t>
            </a:r>
          </a:p>
          <a:p>
            <a:r>
              <a:rPr lang="en-US" dirty="0" smtClean="0"/>
              <a:t>Outpatient/Ambulatory Health Services		14.21%</a:t>
            </a:r>
          </a:p>
          <a:p>
            <a:r>
              <a:rPr lang="en-US" dirty="0" smtClean="0"/>
              <a:t>Health Insurance Premium &amp; Cost Sharing		10.05%</a:t>
            </a:r>
          </a:p>
          <a:p>
            <a:r>
              <a:rPr lang="en-US" dirty="0" smtClean="0"/>
              <a:t>Non-Medical Case Management			8.37%</a:t>
            </a:r>
          </a:p>
          <a:p>
            <a:r>
              <a:rPr lang="en-US" dirty="0" smtClean="0"/>
              <a:t>Oral Health Care 					8.18%</a:t>
            </a:r>
          </a:p>
          <a:p>
            <a:r>
              <a:rPr lang="en-US" dirty="0" smtClean="0"/>
              <a:t>Legal Services 					5.08%</a:t>
            </a:r>
          </a:p>
          <a:p>
            <a:r>
              <a:rPr lang="en-US" dirty="0" smtClean="0"/>
              <a:t>Food Bank/Home Delivered Meals			4.65%</a:t>
            </a:r>
          </a:p>
          <a:p>
            <a:r>
              <a:rPr lang="en-US" dirty="0" smtClean="0"/>
              <a:t>Early Intervention Services				4.37%</a:t>
            </a:r>
          </a:p>
          <a:p>
            <a:r>
              <a:rPr lang="en-US" dirty="0" smtClean="0"/>
              <a:t>All Other Service Categories Less than 3%		Remaining 8.04%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159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Service Category cost per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7709128"/>
              </p:ext>
            </p:extLst>
          </p:nvPr>
        </p:nvGraphicFramePr>
        <p:xfrm>
          <a:off x="685800" y="2063396"/>
          <a:ext cx="9522229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7948">
                  <a:extLst>
                    <a:ext uri="{9D8B030D-6E8A-4147-A177-3AD203B41FA5}">
                      <a16:colId xmlns:a16="http://schemas.microsoft.com/office/drawing/2014/main" val="4093618873"/>
                    </a:ext>
                  </a:extLst>
                </a:gridCol>
                <a:gridCol w="1201611">
                  <a:extLst>
                    <a:ext uri="{9D8B030D-6E8A-4147-A177-3AD203B41FA5}">
                      <a16:colId xmlns:a16="http://schemas.microsoft.com/office/drawing/2014/main" val="1387261111"/>
                    </a:ext>
                  </a:extLst>
                </a:gridCol>
                <a:gridCol w="962574">
                  <a:extLst>
                    <a:ext uri="{9D8B030D-6E8A-4147-A177-3AD203B41FA5}">
                      <a16:colId xmlns:a16="http://schemas.microsoft.com/office/drawing/2014/main" val="2802087550"/>
                    </a:ext>
                  </a:extLst>
                </a:gridCol>
                <a:gridCol w="931334">
                  <a:extLst>
                    <a:ext uri="{9D8B030D-6E8A-4147-A177-3AD203B41FA5}">
                      <a16:colId xmlns:a16="http://schemas.microsoft.com/office/drawing/2014/main" val="3790477608"/>
                    </a:ext>
                  </a:extLst>
                </a:gridCol>
                <a:gridCol w="1380066">
                  <a:extLst>
                    <a:ext uri="{9D8B030D-6E8A-4147-A177-3AD203B41FA5}">
                      <a16:colId xmlns:a16="http://schemas.microsoft.com/office/drawing/2014/main" val="961615122"/>
                    </a:ext>
                  </a:extLst>
                </a:gridCol>
                <a:gridCol w="1148696">
                  <a:extLst>
                    <a:ext uri="{9D8B030D-6E8A-4147-A177-3AD203B41FA5}">
                      <a16:colId xmlns:a16="http://schemas.microsoft.com/office/drawing/2014/main" val="23884573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Core</a:t>
                      </a:r>
                      <a:r>
                        <a:rPr lang="en-US" baseline="0" dirty="0" smtClean="0"/>
                        <a:t> Medical Service 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Persons Served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Units of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Cost/Person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Cost/Unit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847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MCM-Part </a:t>
                      </a:r>
                      <a:r>
                        <a:rPr lang="en-US" baseline="0" dirty="0" smtClean="0"/>
                        <a:t>A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$1,830,515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94,181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$1,035.95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$19.44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281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MCM MAI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$565,615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43,046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$798.89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$13.14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391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Mental Health 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$145,239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498.75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$1,220.50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$291.21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782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Oral Health Care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$529,146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1,677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$747.38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$315.53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947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Outpatient/Ambulatory</a:t>
                      </a:r>
                      <a:r>
                        <a:rPr lang="en-US" baseline="0" dirty="0" smtClean="0"/>
                        <a:t> Health 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$918,869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7,148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$1,041.80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$128.55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250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89173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6E096F77E7F741AC04C5F29E17756A" ma:contentTypeVersion="7" ma:contentTypeDescription="Create a new document." ma:contentTypeScope="" ma:versionID="cfb1fa8da28cd8169280d2b9f6f9d7ef">
  <xsd:schema xmlns:xsd="http://www.w3.org/2001/XMLSchema" xmlns:xs="http://www.w3.org/2001/XMLSchema" xmlns:p="http://schemas.microsoft.com/office/2006/metadata/properties" xmlns:ns2="2c0a287c-2cfe-48a6-8384-085034255611" xmlns:ns3="3a458720-5d06-4124-9ae2-9cfb35b6a5aa" targetNamespace="http://schemas.microsoft.com/office/2006/metadata/properties" ma:root="true" ma:fieldsID="9f5b4e62b3d3e769273a4ca83bc71af2" ns2:_="" ns3:_="">
    <xsd:import namespace="2c0a287c-2cfe-48a6-8384-085034255611"/>
    <xsd:import namespace="3a458720-5d06-4124-9ae2-9cfb35b6a5aa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2:Year" minOccurs="0"/>
                <xsd:element ref="ns3:SharedWithUsers" minOccurs="0"/>
                <xsd:element ref="ns2:Meeting_x0020_Date" minOccurs="0"/>
                <xsd:element ref="ns2:Order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0a287c-2cfe-48a6-8384-085034255611" elementFormDefault="qualified">
    <xsd:import namespace="http://schemas.microsoft.com/office/2006/documentManagement/types"/>
    <xsd:import namespace="http://schemas.microsoft.com/office/infopath/2007/PartnerControls"/>
    <xsd:element name="Category" ma:index="8" nillable="true" ma:displayName="Category" ma:default="Other" ma:description="The PDF Category." ma:format="Dropdown" ma:internalName="Category">
      <xsd:simpleType>
        <xsd:restriction base="dms:Choice">
          <xsd:enumeration value="Newsletter"/>
          <xsd:enumeration value="Calendar"/>
          <xsd:enumeration value="Meeting Minutes"/>
          <xsd:enumeration value="Training Schedule"/>
          <xsd:enumeration value="Comprehensive Needs Assessment"/>
          <xsd:enumeration value="Comprehensive Plans"/>
          <xsd:enumeration value="Research Projects"/>
          <xsd:enumeration value="Quality Management"/>
          <xsd:enumeration value="The Redbook"/>
          <xsd:enumeration value="Member Services"/>
          <xsd:enumeration value="Provider Manual"/>
          <xsd:enumeration value="Local Pharmacy RFP"/>
          <xsd:enumeration value="Other"/>
        </xsd:restriction>
      </xsd:simpleType>
    </xsd:element>
    <xsd:element name="Year" ma:index="9" nillable="true" ma:displayName="Year" ma:description="The year of the newsletter or other document. (Not required.)" ma:internalName="Year">
      <xsd:simpleType>
        <xsd:restriction base="dms:Text">
          <xsd:maxLength value="255"/>
        </xsd:restriction>
      </xsd:simpleType>
    </xsd:element>
    <xsd:element name="Meeting_x0020_Date" ma:index="11" nillable="true" ma:displayName="Meeting Date" ma:description="Meeting Date" ma:format="DateOnly" ma:internalName="Meeting_x0020_Date">
      <xsd:simpleType>
        <xsd:restriction base="dms:DateTime"/>
      </xsd:simpleType>
    </xsd:element>
    <xsd:element name="Order0" ma:index="12" nillable="true" ma:displayName="Order" ma:description="Order" ma:internalName="Order0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458720-5d06-4124-9ae2-9cfb35b6a5a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2c0a287c-2cfe-48a6-8384-085034255611" xsi:nil="true"/>
    <Category xmlns="2c0a287c-2cfe-48a6-8384-085034255611">Other</Category>
    <Order0 xmlns="2c0a287c-2cfe-48a6-8384-085034255611" xsi:nil="true"/>
    <Meeting_x0020_Date xmlns="2c0a287c-2cfe-48a6-8384-085034255611" xsi:nil="true"/>
    <SharedWithUsers xmlns="3a458720-5d06-4124-9ae2-9cfb35b6a5aa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3A1D476-D56B-41F8-8144-628F14B42E66}"/>
</file>

<file path=customXml/itemProps2.xml><?xml version="1.0" encoding="utf-8"?>
<ds:datastoreItem xmlns:ds="http://schemas.openxmlformats.org/officeDocument/2006/customXml" ds:itemID="{757A3BD9-017E-45E5-A59F-FA863FB8F505}"/>
</file>

<file path=customXml/itemProps3.xml><?xml version="1.0" encoding="utf-8"?>
<ds:datastoreItem xmlns:ds="http://schemas.openxmlformats.org/officeDocument/2006/customXml" ds:itemID="{1E5A29A8-8BA9-456D-8011-BBC705EA8E89}"/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178</TotalTime>
  <Words>553</Words>
  <Application>Microsoft Office PowerPoint</Application>
  <PresentationFormat>Widescreen</PresentationFormat>
  <Paragraphs>253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Impact</vt:lpstr>
      <vt:lpstr>Main Event</vt:lpstr>
      <vt:lpstr>Palm Beach County Ryan White Part A GY 18 Service Utilization/Cost Summary Report   </vt:lpstr>
      <vt:lpstr>GY 18 Grant Award Overview </vt:lpstr>
      <vt:lpstr>GY 18 grant expenditure overview</vt:lpstr>
      <vt:lpstr>GY 18 Award &amp; Expenditure Summary</vt:lpstr>
      <vt:lpstr>GY 18 Core Medical Services Expenditures by category</vt:lpstr>
      <vt:lpstr>GY 18 Core Medical Services Expenditures by category…cont.</vt:lpstr>
      <vt:lpstr>GY 18 Support Services Expenditures by categorY</vt:lpstr>
      <vt:lpstr>Service Category Order by Expenditure</vt:lpstr>
      <vt:lpstr>Service Category cost per unit</vt:lpstr>
      <vt:lpstr>Service Category cost per unit…cont.</vt:lpstr>
      <vt:lpstr>Service Category cost per unit…cont.</vt:lpstr>
      <vt:lpstr>Service Category Order by Cost/Person &amp; Cost/Unit</vt:lpstr>
    </vt:vector>
  </TitlesOfParts>
  <Company>Palm Beach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Palm Beach County Ryan White Part A GY 18 Service Utilization/Cost Summary Report   </dc:title>
  <dc:creator>Dr. Casey Messer</dc:creator>
  <cp:lastModifiedBy>Dr. Casey Messer</cp:lastModifiedBy>
  <cp:revision>20</cp:revision>
  <cp:lastPrinted>2019-06-24T16:33:11Z</cp:lastPrinted>
  <dcterms:created xsi:type="dcterms:W3CDTF">2019-06-24T13:43:34Z</dcterms:created>
  <dcterms:modified xsi:type="dcterms:W3CDTF">2019-06-24T16:41:39Z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0x010100D56E096F77E7F741AC04C5F29E17756A</vt:lpwstr>
  </property>
  <property fmtid="{D5CDD505-2E9C-101B-9397-08002B2CF9AE}" pid="3" name="Order">
    <vt:r8>63900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